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99" r:id="rId2"/>
    <p:sldId id="256" r:id="rId3"/>
    <p:sldId id="284" r:id="rId4"/>
    <p:sldId id="277" r:id="rId5"/>
    <p:sldId id="279" r:id="rId6"/>
    <p:sldId id="280" r:id="rId7"/>
    <p:sldId id="281" r:id="rId8"/>
    <p:sldId id="283" r:id="rId9"/>
    <p:sldId id="282" r:id="rId10"/>
    <p:sldId id="290" r:id="rId11"/>
    <p:sldId id="291" r:id="rId12"/>
    <p:sldId id="292" r:id="rId13"/>
    <p:sldId id="293" r:id="rId14"/>
    <p:sldId id="294" r:id="rId15"/>
    <p:sldId id="295" r:id="rId16"/>
    <p:sldId id="296" r:id="rId17"/>
    <p:sldId id="297" r:id="rId18"/>
    <p:sldId id="298"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70" autoAdjust="0"/>
    <p:restoredTop sz="96327"/>
  </p:normalViewPr>
  <p:slideViewPr>
    <p:cSldViewPr snapToGrid="0">
      <p:cViewPr varScale="1">
        <p:scale>
          <a:sx n="105" d="100"/>
          <a:sy n="105" d="100"/>
        </p:scale>
        <p:origin x="216" y="5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C9D4DA-9481-AB40-8936-38A839BBF1DC}" type="datetimeFigureOut">
              <a:rPr lang="en-US" smtClean="0"/>
              <a:t>7/26/22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B933A8-D667-0E44-A335-CECC36B49E0A}" type="slidenum">
              <a:rPr lang="en-US" smtClean="0"/>
              <a:t>‹#›</a:t>
            </a:fld>
            <a:endParaRPr lang="en-US"/>
          </a:p>
        </p:txBody>
      </p:sp>
    </p:spTree>
    <p:extLst>
      <p:ext uri="{BB962C8B-B14F-4D97-AF65-F5344CB8AC3E}">
        <p14:creationId xmlns:p14="http://schemas.microsoft.com/office/powerpoint/2010/main" val="104962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F5712-32F3-4EA6-A7CD-0856564454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046D5C-A756-4523-8C7E-3E562F2D25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801C0E-52C3-4E62-BA5A-77BBBF58AEE0}"/>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BB76A7EE-E976-41A3-93CF-1BFA4CD0F4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94ACF3-C6CB-4C1B-B7C4-02D23F376CC5}"/>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1720600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38EDC-A52C-4AE9-8256-754045693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8B2587-33E9-4480-A4E8-40C4448C0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B19DA-CCEC-4E2A-942D-B6658385A105}"/>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64246C35-D446-471B-A3EA-747149D1A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B913C-B8EA-43E8-B3EE-C473B444C225}"/>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317141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F1E110-8CC2-42A6-83B5-F26411A8AA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D9B06D-F59D-4D66-93A7-0E4131883E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572B0-F6B4-4C81-AC59-8648F9D2BF70}"/>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3482EF33-F15B-4EC6-9CC9-1CC52977B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4FEEAD-93AC-4FC9-B509-A38B7350BA39}"/>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297885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4ED57-A4B1-47B2-8C49-F4ABE4AB2EB5}"/>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F1C825-6F85-41BF-A63F-58066B1D8911}"/>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630C4B71-2918-4BF5-8F7A-8EBF78063B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22A3D-538F-4B30-B659-F6CC629C7FDC}"/>
              </a:ext>
            </a:extLst>
          </p:cNvPr>
          <p:cNvSpPr>
            <a:spLocks noGrp="1"/>
          </p:cNvSpPr>
          <p:nvPr>
            <p:ph type="sldNum" sz="quarter" idx="12"/>
          </p:nvPr>
        </p:nvSpPr>
        <p:spPr/>
        <p:txBody>
          <a:bodyPr/>
          <a:lstStyle/>
          <a:p>
            <a:fld id="{5C7667DC-62AE-4B42-B6E6-0DA83D092177}" type="slidenum">
              <a:rPr lang="en-US" smtClean="0"/>
              <a:t>‹#›</a:t>
            </a:fld>
            <a:endParaRPr lang="en-US"/>
          </a:p>
        </p:txBody>
      </p:sp>
      <p:sp>
        <p:nvSpPr>
          <p:cNvPr id="8" name="Title 7">
            <a:extLst>
              <a:ext uri="{FF2B5EF4-FFF2-40B4-BE49-F238E27FC236}">
                <a16:creationId xmlns:a16="http://schemas.microsoft.com/office/drawing/2014/main" id="{BAAF4DA6-1359-CE7C-7DB5-717ED5AD336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321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4E1F1-9900-4CF3-A612-CFC7DB7C29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EA5016-6DCB-48FC-A320-39B9619274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01283C-D89D-4543-9777-ED65E9F26CA6}"/>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23755663-3AAF-4D56-98C8-D0C6DC844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79E354-95A5-4112-B79A-5B42D42859B8}"/>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13233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7563-6EE6-4EE5-8664-11B66FCF81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34C74C-00BE-48A3-97D5-8A2D9AEDCD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202CC5-FEA4-4382-8825-0427DC85CE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667B0B-67C1-4062-9B49-9A79AAAE2BF0}"/>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6" name="Footer Placeholder 5">
            <a:extLst>
              <a:ext uri="{FF2B5EF4-FFF2-40B4-BE49-F238E27FC236}">
                <a16:creationId xmlns:a16="http://schemas.microsoft.com/office/drawing/2014/main" id="{5264E58F-E8C1-456F-9285-9253507806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94657-935D-4AE4-B37D-1555431D3F3F}"/>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3697092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E257-01A7-4C58-8B94-99DE44A0DB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60FA8A-73F5-4EFF-8C75-E79340515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03477E-2FB0-4FD0-A0F9-BA8AFD585E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4C8599-11A1-465D-BB5A-AB8660A743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03BD16-3E11-4DB4-8420-37AA0EC7EB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E46A78-6917-40F3-96FD-70900BFB2EC7}"/>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8" name="Footer Placeholder 7">
            <a:extLst>
              <a:ext uri="{FF2B5EF4-FFF2-40B4-BE49-F238E27FC236}">
                <a16:creationId xmlns:a16="http://schemas.microsoft.com/office/drawing/2014/main" id="{1DEE7F7B-4DA9-48B2-BAF2-26692CDB13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E9A92D-B660-41BB-8F25-52F74051FA7F}"/>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87315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00C6D-3248-458E-8673-B17BD20667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B676F0-7CEF-4400-A044-EB064501B1D1}"/>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4" name="Footer Placeholder 3">
            <a:extLst>
              <a:ext uri="{FF2B5EF4-FFF2-40B4-BE49-F238E27FC236}">
                <a16:creationId xmlns:a16="http://schemas.microsoft.com/office/drawing/2014/main" id="{32C0FA67-837C-41C6-A5F8-7DB6D80D0C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787B89-73F8-4777-A54D-A84E1657BB4B}"/>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209649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3C3EF8-1EA3-4252-AC0E-D123D31FB63E}"/>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3" name="Footer Placeholder 2">
            <a:extLst>
              <a:ext uri="{FF2B5EF4-FFF2-40B4-BE49-F238E27FC236}">
                <a16:creationId xmlns:a16="http://schemas.microsoft.com/office/drawing/2014/main" id="{5425407E-3B96-40A9-8503-2D9711329F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489B5E-8576-4B0F-B091-D54ABBE579E6}"/>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414719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7BC6-E6DE-4A37-AD34-ECAD1B518B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1273DA-7538-4BDE-8CB6-6BC9523276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E90AE5-6F6D-4359-91E3-8928243C65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2259F0-9754-4489-8876-FEE4A6022B70}"/>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6" name="Footer Placeholder 5">
            <a:extLst>
              <a:ext uri="{FF2B5EF4-FFF2-40B4-BE49-F238E27FC236}">
                <a16:creationId xmlns:a16="http://schemas.microsoft.com/office/drawing/2014/main" id="{A0B28B1C-C90F-4940-AF8B-C96949FB4E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C14E0A-FCE1-43D9-A378-E860D031AFEF}"/>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253423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1EC17-A721-4829-9AA7-EE29F202E6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E4FAF0-905F-424E-90E7-B8F78E30D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0738E0-AB74-4717-BD16-CB5E7555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A1AC4B-9BDC-46BA-90F4-EBE5E42033C3}"/>
              </a:ext>
            </a:extLst>
          </p:cNvPr>
          <p:cNvSpPr>
            <a:spLocks noGrp="1"/>
          </p:cNvSpPr>
          <p:nvPr>
            <p:ph type="dt" sz="half" idx="10"/>
          </p:nvPr>
        </p:nvSpPr>
        <p:spPr/>
        <p:txBody>
          <a:bodyPr/>
          <a:lstStyle/>
          <a:p>
            <a:fld id="{31C76664-E068-412A-8ED0-7066BCAD8190}" type="datetimeFigureOut">
              <a:rPr lang="en-US" smtClean="0"/>
              <a:t>7/26/22</a:t>
            </a:fld>
            <a:endParaRPr lang="en-US"/>
          </a:p>
        </p:txBody>
      </p:sp>
      <p:sp>
        <p:nvSpPr>
          <p:cNvPr id="6" name="Footer Placeholder 5">
            <a:extLst>
              <a:ext uri="{FF2B5EF4-FFF2-40B4-BE49-F238E27FC236}">
                <a16:creationId xmlns:a16="http://schemas.microsoft.com/office/drawing/2014/main" id="{4EA23CCD-7CEC-497D-B021-6932409B11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8D78-D7B3-47FE-BB71-652B6DCBFFF3}"/>
              </a:ext>
            </a:extLst>
          </p:cNvPr>
          <p:cNvSpPr>
            <a:spLocks noGrp="1"/>
          </p:cNvSpPr>
          <p:nvPr>
            <p:ph type="sldNum" sz="quarter" idx="12"/>
          </p:nvPr>
        </p:nvSpPr>
        <p:spPr/>
        <p:txBody>
          <a:bodyPr/>
          <a:lstStyle/>
          <a:p>
            <a:fld id="{5C7667DC-62AE-4B42-B6E6-0DA83D092177}" type="slidenum">
              <a:rPr lang="en-US" smtClean="0"/>
              <a:t>‹#›</a:t>
            </a:fld>
            <a:endParaRPr lang="en-US"/>
          </a:p>
        </p:txBody>
      </p:sp>
    </p:spTree>
    <p:extLst>
      <p:ext uri="{BB962C8B-B14F-4D97-AF65-F5344CB8AC3E}">
        <p14:creationId xmlns:p14="http://schemas.microsoft.com/office/powerpoint/2010/main" val="212571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44874E-9460-426B-A7D0-BF63C35DF8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927062-5C2F-4EBF-B783-56C1842C27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3332F-3DA1-4E60-8114-B91968360E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76664-E068-412A-8ED0-7066BCAD8190}" type="datetimeFigureOut">
              <a:rPr lang="en-US" smtClean="0"/>
              <a:t>7/26/22</a:t>
            </a:fld>
            <a:endParaRPr lang="en-US"/>
          </a:p>
        </p:txBody>
      </p:sp>
      <p:sp>
        <p:nvSpPr>
          <p:cNvPr id="5" name="Footer Placeholder 4">
            <a:extLst>
              <a:ext uri="{FF2B5EF4-FFF2-40B4-BE49-F238E27FC236}">
                <a16:creationId xmlns:a16="http://schemas.microsoft.com/office/drawing/2014/main" id="{547041E5-979B-49A2-B713-7BDAE5274E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93D0CFE-9B58-48E3-B21C-F7401EFC8D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667DC-62AE-4B42-B6E6-0DA83D092177}" type="slidenum">
              <a:rPr lang="en-US" smtClean="0"/>
              <a:t>‹#›</a:t>
            </a:fld>
            <a:endParaRPr lang="en-US"/>
          </a:p>
        </p:txBody>
      </p:sp>
    </p:spTree>
    <p:extLst>
      <p:ext uri="{BB962C8B-B14F-4D97-AF65-F5344CB8AC3E}">
        <p14:creationId xmlns:p14="http://schemas.microsoft.com/office/powerpoint/2010/main" val="2745671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qiadvisor@pqcnc.org?subject=clOUDi%20LS3%20Team%20Present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228600" y="241873"/>
            <a:ext cx="11596054" cy="6516736"/>
          </a:xfrm>
        </p:spPr>
        <p:txBody>
          <a:bodyPr>
            <a:normAutofit fontScale="62500" lnSpcReduction="20000"/>
          </a:bodyPr>
          <a:lstStyle/>
          <a:p>
            <a:pPr marL="0" indent="0" algn="ctr">
              <a:buNone/>
            </a:pPr>
            <a:r>
              <a:rPr lang="en-US" sz="4000" b="1" dirty="0"/>
              <a:t>INSTRUCTIONS</a:t>
            </a:r>
          </a:p>
          <a:p>
            <a:pPr marL="0" indent="0">
              <a:buNone/>
            </a:pPr>
            <a:r>
              <a:rPr lang="en-US" dirty="0" err="1"/>
              <a:t>clOUDi</a:t>
            </a:r>
            <a:r>
              <a:rPr lang="en-US" dirty="0"/>
              <a:t> has provided an opportunity to completely reimagine the care of patients affected by opiate use disorder - by completing the following slides you'll be able to share how you have risen to the challenge over the last two years…</a:t>
            </a:r>
          </a:p>
          <a:p>
            <a:pPr marL="0" indent="0">
              <a:buNone/>
            </a:pPr>
            <a:endParaRPr lang="en-US" dirty="0"/>
          </a:p>
          <a:p>
            <a:pPr marL="0" indent="0">
              <a:buNone/>
            </a:pPr>
            <a:r>
              <a:rPr lang="en-US" dirty="0"/>
              <a:t>Slide 1 – these instructions</a:t>
            </a:r>
          </a:p>
          <a:p>
            <a:pPr marL="0" indent="0">
              <a:buNone/>
            </a:pPr>
            <a:r>
              <a:rPr lang="en-US" dirty="0"/>
              <a:t>Slide 2 - add your hospital name, perhaps a background picture</a:t>
            </a:r>
          </a:p>
          <a:p>
            <a:pPr marL="0" indent="0">
              <a:buNone/>
            </a:pPr>
            <a:r>
              <a:rPr lang="en-US" dirty="0"/>
              <a:t>Slide 3 - the why of the work, no editing needed</a:t>
            </a:r>
          </a:p>
          <a:p>
            <a:pPr marL="0" indent="0">
              <a:buNone/>
            </a:pPr>
            <a:r>
              <a:rPr lang="en-US" dirty="0"/>
              <a:t>Slide 4 - "Who we are" - use this space to share the names of your team, all the folks who actively worked with you to improve care - do add pictures of your team if you have them</a:t>
            </a:r>
          </a:p>
          <a:p>
            <a:pPr marL="0" indent="0">
              <a:buNone/>
            </a:pPr>
            <a:r>
              <a:rPr lang="en-US" dirty="0"/>
              <a:t>Slide 5 - Summary slide - provide an overview, high level bullet points, </a:t>
            </a:r>
            <a:r>
              <a:rPr lang="en-US"/>
              <a:t>of the </a:t>
            </a:r>
            <a:r>
              <a:rPr lang="en-US" dirty="0"/>
              <a:t>work you've completed so far</a:t>
            </a:r>
          </a:p>
          <a:p>
            <a:pPr marL="0" indent="0">
              <a:buNone/>
            </a:pPr>
            <a:r>
              <a:rPr lang="en-US" dirty="0"/>
              <a:t>Slide 6 - What your proudest of - if you could only share one thing that you accomplished during the past two years what would it be - do add charts, pictures, etc., if you're feeling creative</a:t>
            </a:r>
          </a:p>
          <a:p>
            <a:pPr marL="0" indent="0">
              <a:buNone/>
            </a:pPr>
            <a:r>
              <a:rPr lang="en-US" dirty="0"/>
              <a:t>Slide 7 - Struggles - what was hardest to change? Hardest to work on? Share details to help the viewer understand</a:t>
            </a:r>
          </a:p>
          <a:p>
            <a:pPr marL="0" indent="0">
              <a:buNone/>
            </a:pPr>
            <a:r>
              <a:rPr lang="en-US" dirty="0"/>
              <a:t>Slide 8 - Work in Progress (no editing needed)</a:t>
            </a:r>
          </a:p>
          <a:p>
            <a:pPr marL="0" indent="0">
              <a:buNone/>
            </a:pPr>
            <a:r>
              <a:rPr lang="en-US" dirty="0"/>
              <a:t>Slide 9-18 - please use these individual slides to provide details of the work your team did in each area of the initiative – provide details to help the viewer to understand the changes you made and the results you saw</a:t>
            </a:r>
          </a:p>
          <a:p>
            <a:pPr marL="0" indent="0">
              <a:buNone/>
            </a:pPr>
            <a:r>
              <a:rPr lang="en-US" dirty="0"/>
              <a:t>Slide 19 - please use this slide and any additional slides you'd like to add if you have more to share, additional charts, policies, pamphlets, tools, pictures – whatever best tells your story</a:t>
            </a:r>
          </a:p>
          <a:p>
            <a:pPr marL="0" indent="0">
              <a:buNone/>
            </a:pPr>
            <a:r>
              <a:rPr lang="en-US" dirty="0"/>
              <a:t>When you’ve completed the presentation - delete this slide</a:t>
            </a:r>
          </a:p>
          <a:p>
            <a:pPr marL="0" indent="0">
              <a:buNone/>
            </a:pPr>
            <a:endParaRPr lang="en-US" dirty="0"/>
          </a:p>
          <a:p>
            <a:pPr marL="0" indent="0">
              <a:buNone/>
            </a:pPr>
            <a:r>
              <a:rPr lang="en-US" dirty="0"/>
              <a:t>Finally, please email your slides to </a:t>
            </a:r>
            <a:r>
              <a:rPr lang="en-US" dirty="0" err="1">
                <a:hlinkClick r:id="rId2"/>
              </a:rPr>
              <a:t>qiadvisor@pqcnc.org</a:t>
            </a:r>
            <a:r>
              <a:rPr lang="en-US" dirty="0"/>
              <a:t> by October 14, 2022</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Tree>
    <p:extLst>
      <p:ext uri="{BB962C8B-B14F-4D97-AF65-F5344CB8AC3E}">
        <p14:creationId xmlns:p14="http://schemas.microsoft.com/office/powerpoint/2010/main" val="1161892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Referral to Social Work</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243537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Plan of Safe Care</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3441742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Referral to Treatment</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4260044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NAS Education</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181715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Patient / Family Engagement</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3234807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Stigma</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121441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ESC/Finnegan</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752514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Breastfeeding</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3229174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Infant Follow-up appointment</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366866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838200" y="365125"/>
            <a:ext cx="10515600" cy="1325563"/>
          </a:xfrm>
        </p:spPr>
        <p:txBody>
          <a:bodyPr/>
          <a:lstStyle/>
          <a:p>
            <a:pPr algn="ctr"/>
            <a:endParaRPr lang="en-US" dirty="0">
              <a:latin typeface="+mn-lt"/>
            </a:endParaRP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227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F6FA2-9075-4DCA-B50B-765F62A0320D}"/>
              </a:ext>
            </a:extLst>
          </p:cNvPr>
          <p:cNvSpPr>
            <a:spLocks noGrp="1"/>
          </p:cNvSpPr>
          <p:nvPr>
            <p:ph type="ctrTitle"/>
          </p:nvPr>
        </p:nvSpPr>
        <p:spPr>
          <a:xfrm>
            <a:off x="1113182" y="3995530"/>
            <a:ext cx="9571383" cy="2458185"/>
          </a:xfrm>
        </p:spPr>
        <p:txBody>
          <a:bodyPr>
            <a:normAutofit fontScale="90000"/>
          </a:bodyPr>
          <a:lstStyle/>
          <a:p>
            <a:br>
              <a:rPr lang="en-US" dirty="0"/>
            </a:br>
            <a:br>
              <a:rPr lang="en-US" dirty="0"/>
            </a:br>
            <a:r>
              <a:rPr lang="en-US" sz="5300" b="1" dirty="0" err="1"/>
              <a:t>clOUDi</a:t>
            </a:r>
            <a:r>
              <a:rPr lang="en-US" sz="5300" b="1" dirty="0"/>
              <a:t> 2.0</a:t>
            </a:r>
            <a:br>
              <a:rPr lang="en-US" sz="5300" b="1" dirty="0"/>
            </a:br>
            <a:r>
              <a:rPr lang="en-US" sz="5300" b="1" dirty="0"/>
              <a:t>Learning Session 3</a:t>
            </a:r>
            <a:br>
              <a:rPr lang="en-US" sz="5300" b="1" dirty="0"/>
            </a:br>
            <a:br>
              <a:rPr lang="en-US" sz="5300" b="1" dirty="0"/>
            </a:br>
            <a:r>
              <a:rPr lang="en-US" sz="3100" dirty="0"/>
              <a:t>Making North Carolina the Best Place to Give Birth and be Born</a:t>
            </a:r>
          </a:p>
        </p:txBody>
      </p:sp>
      <p:pic>
        <p:nvPicPr>
          <p:cNvPr id="4" name="Picture 3">
            <a:extLst>
              <a:ext uri="{FF2B5EF4-FFF2-40B4-BE49-F238E27FC236}">
                <a16:creationId xmlns:a16="http://schemas.microsoft.com/office/drawing/2014/main" id="{142A6857-5C0D-4D73-BAB5-9112A54997DE}"/>
              </a:ext>
            </a:extLst>
          </p:cNvPr>
          <p:cNvPicPr>
            <a:picLocks noChangeAspect="1"/>
          </p:cNvPicPr>
          <p:nvPr/>
        </p:nvPicPr>
        <p:blipFill>
          <a:blip r:embed="rId2"/>
          <a:stretch>
            <a:fillRect/>
          </a:stretch>
        </p:blipFill>
        <p:spPr>
          <a:xfrm>
            <a:off x="4209357" y="195848"/>
            <a:ext cx="3773285" cy="1311965"/>
          </a:xfrm>
          <a:prstGeom prst="rect">
            <a:avLst/>
          </a:prstGeom>
        </p:spPr>
      </p:pic>
      <p:sp>
        <p:nvSpPr>
          <p:cNvPr id="3" name="TextBox 2">
            <a:extLst>
              <a:ext uri="{FF2B5EF4-FFF2-40B4-BE49-F238E27FC236}">
                <a16:creationId xmlns:a16="http://schemas.microsoft.com/office/drawing/2014/main" id="{F728AD02-3E02-E43A-AD9F-B0B21D78FF0D}"/>
              </a:ext>
            </a:extLst>
          </p:cNvPr>
          <p:cNvSpPr txBox="1"/>
          <p:nvPr/>
        </p:nvSpPr>
        <p:spPr>
          <a:xfrm>
            <a:off x="208723" y="1828342"/>
            <a:ext cx="11569148" cy="1846659"/>
          </a:xfrm>
          <a:prstGeom prst="rect">
            <a:avLst/>
          </a:prstGeom>
          <a:noFill/>
        </p:spPr>
        <p:txBody>
          <a:bodyPr wrap="square" rtlCol="0">
            <a:spAutoFit/>
          </a:bodyPr>
          <a:lstStyle/>
          <a:p>
            <a:pPr algn="ctr"/>
            <a:r>
              <a:rPr lang="en-US" sz="6000" dirty="0">
                <a:latin typeface="+mj-lt"/>
              </a:rPr>
              <a:t>Your Hospital Name Here</a:t>
            </a:r>
          </a:p>
          <a:p>
            <a:pPr algn="ctr"/>
            <a:r>
              <a:rPr lang="en-US" sz="5400" i="1" dirty="0">
                <a:latin typeface="+mj-lt"/>
              </a:rPr>
              <a:t>Sharing Our Work</a:t>
            </a:r>
          </a:p>
        </p:txBody>
      </p:sp>
    </p:spTree>
    <p:extLst>
      <p:ext uri="{BB962C8B-B14F-4D97-AF65-F5344CB8AC3E}">
        <p14:creationId xmlns:p14="http://schemas.microsoft.com/office/powerpoint/2010/main" val="340609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838200" y="365126"/>
            <a:ext cx="10515600" cy="698362"/>
          </a:xfrm>
        </p:spPr>
        <p:txBody>
          <a:bodyPr>
            <a:normAutofit/>
          </a:bodyPr>
          <a:lstStyle/>
          <a:p>
            <a:pPr algn="ctr"/>
            <a:r>
              <a:rPr lang="en-US" sz="3200" dirty="0">
                <a:latin typeface="+mn-lt"/>
              </a:rPr>
              <a:t>The ‘Why’</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063488"/>
            <a:ext cx="10515600" cy="5113475"/>
          </a:xfrm>
        </p:spPr>
        <p:txBody>
          <a:bodyPr>
            <a:normAutofit fontScale="47500" lnSpcReduction="20000"/>
          </a:bodyPr>
          <a:lstStyle/>
          <a:p>
            <a:pPr marL="0" indent="0">
              <a:buNone/>
            </a:pPr>
            <a:r>
              <a:rPr lang="en-US" sz="3600" dirty="0"/>
              <a:t>Escalations in opioid use have been particularly profound among women of reproductive age. A greater prevalence of comorbid psychiatric disorders, gender-based violence, physical and sexual abuse, and chronic pain disorders likely contribute to disproportionate rates of opioid use and misuse among women compared with men. These demographic shifts have contributed to the rising prevalence of opioid use disorder during pregnancy. </a:t>
            </a:r>
          </a:p>
          <a:p>
            <a:pPr marL="0" indent="0">
              <a:buNone/>
            </a:pPr>
            <a:endParaRPr lang="en-US" sz="3600" dirty="0"/>
          </a:p>
          <a:p>
            <a:pPr marL="0" indent="0">
              <a:buNone/>
            </a:pPr>
            <a:r>
              <a:rPr lang="en-US" sz="3600" dirty="0"/>
              <a:t>Pregnancy-associated morbidity and mortality due to substance use is a major patient safety issue. Pregnancy is a unique opportunity to address the complex and often challenging health needs of women with opioid use disorder and provide interventions that can improve maternal and child health well beyond the perinatal period. </a:t>
            </a:r>
          </a:p>
          <a:p>
            <a:pPr marL="0" indent="0">
              <a:buNone/>
            </a:pPr>
            <a:endParaRPr lang="en-US" sz="3600" dirty="0"/>
          </a:p>
          <a:p>
            <a:pPr marL="0" indent="0">
              <a:buNone/>
            </a:pPr>
            <a:r>
              <a:rPr lang="en-US" sz="3600" dirty="0"/>
              <a:t>Each year, an estimated 15 percent of infants are affected by prenatal alcohol or illicit and prescription drug exposure. Prenatal exposure to alcohol, tobacco, and other drugs has the potential to cause a wide spectrum of physical and developmental challenges for these infants. </a:t>
            </a:r>
          </a:p>
          <a:p>
            <a:pPr marL="0" indent="0">
              <a:buNone/>
            </a:pPr>
            <a:endParaRPr lang="en-US" sz="3600" dirty="0"/>
          </a:p>
          <a:p>
            <a:pPr marL="0" indent="0">
              <a:buNone/>
            </a:pPr>
            <a:r>
              <a:rPr lang="en-US" sz="3600" dirty="0"/>
              <a:t>There is a potential for ongoing challenges in the stability and well-being of infants who have been prenatally exposed, and their families if substance use disorders are not addressed with appropriate treatment and long-term recovery support.</a:t>
            </a:r>
          </a:p>
          <a:p>
            <a:pPr marL="0" indent="0">
              <a:buNone/>
            </a:pPr>
            <a:endParaRPr lang="en-US" dirty="0"/>
          </a:p>
          <a:p>
            <a:pPr marL="0" indent="0">
              <a:buNone/>
            </a:pPr>
            <a:r>
              <a:rPr lang="en-US" sz="5100" b="1" i="1" dirty="0" err="1"/>
              <a:t>clOUDi</a:t>
            </a:r>
            <a:r>
              <a:rPr lang="en-US" sz="5100" b="1" i="1" dirty="0"/>
              <a:t> has provided an opportunity to completely reimagine the care of patients affected by opiate use disorder - the following slides illustrate how we have risen to the challenge over the last two years…</a:t>
            </a:r>
          </a:p>
        </p:txBody>
      </p:sp>
    </p:spTree>
    <p:extLst>
      <p:ext uri="{BB962C8B-B14F-4D97-AF65-F5344CB8AC3E}">
        <p14:creationId xmlns:p14="http://schemas.microsoft.com/office/powerpoint/2010/main" val="224568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838200" y="365126"/>
            <a:ext cx="10515600" cy="837510"/>
          </a:xfrm>
        </p:spPr>
        <p:txBody>
          <a:bodyPr>
            <a:normAutofit/>
          </a:bodyPr>
          <a:lstStyle/>
          <a:p>
            <a:pPr algn="ctr"/>
            <a:r>
              <a:rPr lang="en-US" sz="3200" dirty="0">
                <a:latin typeface="+mn-lt"/>
              </a:rPr>
              <a:t>Who We Are</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311965"/>
            <a:ext cx="10515600" cy="4864998"/>
          </a:xfrm>
        </p:spPr>
        <p:txBody>
          <a:bodyPr/>
          <a:lstStyle/>
          <a:p>
            <a:endParaRPr lang="en-US" dirty="0"/>
          </a:p>
        </p:txBody>
      </p:sp>
    </p:spTree>
    <p:extLst>
      <p:ext uri="{BB962C8B-B14F-4D97-AF65-F5344CB8AC3E}">
        <p14:creationId xmlns:p14="http://schemas.microsoft.com/office/powerpoint/2010/main" val="255504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149087" y="365125"/>
            <a:ext cx="11827565" cy="1325563"/>
          </a:xfrm>
        </p:spPr>
        <p:txBody>
          <a:bodyPr>
            <a:normAutofit/>
          </a:bodyPr>
          <a:lstStyle/>
          <a:p>
            <a:pPr algn="ctr"/>
            <a:r>
              <a:rPr lang="en-US" sz="3200" dirty="0">
                <a:latin typeface="+mn-lt"/>
              </a:rPr>
              <a:t>Here's a summary of what we've accomplished since January 2021</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4438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838200" y="365126"/>
            <a:ext cx="10515600" cy="678484"/>
          </a:xfrm>
        </p:spPr>
        <p:txBody>
          <a:bodyPr>
            <a:normAutofit/>
          </a:bodyPr>
          <a:lstStyle/>
          <a:p>
            <a:pPr algn="ctr"/>
            <a:r>
              <a:rPr lang="en-US" sz="3200" dirty="0">
                <a:latin typeface="+mn-lt"/>
              </a:rPr>
              <a:t>Here's what we're proudest of</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202635"/>
            <a:ext cx="10515600" cy="4974328"/>
          </a:xfrm>
        </p:spPr>
        <p:txBody>
          <a:bodyPr/>
          <a:lstStyle/>
          <a:p>
            <a:endParaRPr lang="en-US"/>
          </a:p>
        </p:txBody>
      </p:sp>
    </p:spTree>
    <p:extLst>
      <p:ext uri="{BB962C8B-B14F-4D97-AF65-F5344CB8AC3E}">
        <p14:creationId xmlns:p14="http://schemas.microsoft.com/office/powerpoint/2010/main" val="186785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838200" y="365126"/>
            <a:ext cx="10515600" cy="698362"/>
          </a:xfrm>
        </p:spPr>
        <p:txBody>
          <a:bodyPr>
            <a:normAutofit/>
          </a:bodyPr>
          <a:lstStyle/>
          <a:p>
            <a:pPr algn="ctr"/>
            <a:r>
              <a:rPr lang="en-US" sz="3200" dirty="0">
                <a:latin typeface="+mn-lt"/>
              </a:rPr>
              <a:t>Here's what we struggled with</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43000"/>
            <a:ext cx="10515600" cy="5033963"/>
          </a:xfrm>
        </p:spPr>
        <p:txBody>
          <a:bodyPr/>
          <a:lstStyle/>
          <a:p>
            <a:endParaRPr lang="en-US"/>
          </a:p>
        </p:txBody>
      </p:sp>
    </p:spTree>
    <p:extLst>
      <p:ext uri="{BB962C8B-B14F-4D97-AF65-F5344CB8AC3E}">
        <p14:creationId xmlns:p14="http://schemas.microsoft.com/office/powerpoint/2010/main" val="370264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609600" y="2571612"/>
            <a:ext cx="10515600" cy="1325563"/>
          </a:xfrm>
        </p:spPr>
        <p:txBody>
          <a:bodyPr/>
          <a:lstStyle/>
          <a:p>
            <a:pPr algn="ctr"/>
            <a:r>
              <a:rPr lang="en-US" dirty="0">
                <a:latin typeface="+mn-lt"/>
              </a:rPr>
              <a:t>Here's a sampling of our work in progress</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Tree>
    <p:extLst>
      <p:ext uri="{BB962C8B-B14F-4D97-AF65-F5344CB8AC3E}">
        <p14:creationId xmlns:p14="http://schemas.microsoft.com/office/powerpoint/2010/main" val="3243592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BE6A-AE7C-48F5-BA64-CC1BD625AAF2}"/>
              </a:ext>
            </a:extLst>
          </p:cNvPr>
          <p:cNvSpPr>
            <a:spLocks noGrp="1"/>
          </p:cNvSpPr>
          <p:nvPr>
            <p:ph type="title"/>
          </p:nvPr>
        </p:nvSpPr>
        <p:spPr>
          <a:xfrm>
            <a:off x="559905" y="248478"/>
            <a:ext cx="10515600" cy="745435"/>
          </a:xfrm>
        </p:spPr>
        <p:txBody>
          <a:bodyPr>
            <a:normAutofit/>
          </a:bodyPr>
          <a:lstStyle/>
          <a:p>
            <a:pPr algn="ctr"/>
            <a:r>
              <a:rPr lang="en-US" sz="3200" dirty="0">
                <a:latin typeface="+mn-lt"/>
              </a:rPr>
              <a:t>Screening with 5P's</a:t>
            </a:r>
          </a:p>
        </p:txBody>
      </p:sp>
      <p:pic>
        <p:nvPicPr>
          <p:cNvPr id="4" name="Picture 3">
            <a:extLst>
              <a:ext uri="{FF2B5EF4-FFF2-40B4-BE49-F238E27FC236}">
                <a16:creationId xmlns:a16="http://schemas.microsoft.com/office/drawing/2014/main" id="{A17E21BE-8B36-46F2-B977-758AF58047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200579" y="5837188"/>
            <a:ext cx="624075" cy="679549"/>
          </a:xfrm>
          <a:prstGeom prst="rect">
            <a:avLst/>
          </a:prstGeom>
        </p:spPr>
      </p:pic>
      <p:sp>
        <p:nvSpPr>
          <p:cNvPr id="6" name="Content Placeholder 5">
            <a:extLst>
              <a:ext uri="{FF2B5EF4-FFF2-40B4-BE49-F238E27FC236}">
                <a16:creationId xmlns:a16="http://schemas.microsoft.com/office/drawing/2014/main" id="{3B88760D-AE2F-A44F-6CC0-E0E544EC3DE3}"/>
              </a:ext>
            </a:extLst>
          </p:cNvPr>
          <p:cNvSpPr>
            <a:spLocks noGrp="1"/>
          </p:cNvSpPr>
          <p:nvPr>
            <p:ph idx="1"/>
          </p:nvPr>
        </p:nvSpPr>
        <p:spPr>
          <a:xfrm>
            <a:off x="838200" y="1123122"/>
            <a:ext cx="10515600" cy="5369753"/>
          </a:xfrm>
        </p:spPr>
        <p:txBody>
          <a:bodyPr/>
          <a:lstStyle/>
          <a:p>
            <a:endParaRPr lang="en-US" dirty="0"/>
          </a:p>
        </p:txBody>
      </p:sp>
    </p:spTree>
    <p:extLst>
      <p:ext uri="{BB962C8B-B14F-4D97-AF65-F5344CB8AC3E}">
        <p14:creationId xmlns:p14="http://schemas.microsoft.com/office/powerpoint/2010/main" val="3065402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644</Words>
  <Application>Microsoft Macintosh PowerPoint</Application>
  <PresentationFormat>Widescreen</PresentationFormat>
  <Paragraphs>44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  clOUDi 2.0 Learning Session 3  Making North Carolina the Best Place to Give Birth and be Born</vt:lpstr>
      <vt:lpstr>The ‘Why’</vt:lpstr>
      <vt:lpstr>Who We Are</vt:lpstr>
      <vt:lpstr>Here's a summary of what we've accomplished since January 2021</vt:lpstr>
      <vt:lpstr>Here's what we're proudest of</vt:lpstr>
      <vt:lpstr>Here's what we struggled with</vt:lpstr>
      <vt:lpstr>Here's a sampling of our work in progress</vt:lpstr>
      <vt:lpstr>Screening with 5P's</vt:lpstr>
      <vt:lpstr>Referral to Social Work</vt:lpstr>
      <vt:lpstr>Plan of Safe Care</vt:lpstr>
      <vt:lpstr>Referral to Treatment</vt:lpstr>
      <vt:lpstr>NAS Education</vt:lpstr>
      <vt:lpstr>Patient / Family Engagement</vt:lpstr>
      <vt:lpstr>Stigma</vt:lpstr>
      <vt:lpstr>ESC/Finnegan</vt:lpstr>
      <vt:lpstr>Breastfeeding</vt:lpstr>
      <vt:lpstr>Infant Follow-up appointment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clOUDi 3.0 The Expert Team</dc:title>
  <dc:creator>Mccaffrey, Martin J</dc:creator>
  <cp:lastModifiedBy>Cochran, Keith M</cp:lastModifiedBy>
  <cp:revision>9</cp:revision>
  <dcterms:created xsi:type="dcterms:W3CDTF">2022-03-09T14:41:22Z</dcterms:created>
  <dcterms:modified xsi:type="dcterms:W3CDTF">2022-07-26T21:07:10Z</dcterms:modified>
</cp:coreProperties>
</file>