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notesMasterIdLst>
    <p:notesMasterId r:id="rId5"/>
  </p:notesMasterIdLst>
  <p:sldIdLst>
    <p:sldId id="406" r:id="rId3"/>
    <p:sldId id="260" r:id="rId4"/>
  </p:sldIdLst>
  <p:sldSz cx="121920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8774"/>
    <a:srgbClr val="D5E805"/>
    <a:srgbClr val="FF66FF"/>
    <a:srgbClr val="CC0099"/>
    <a:srgbClr val="FFB3D9"/>
    <a:srgbClr val="FF99CC"/>
    <a:srgbClr val="FFCCFF"/>
    <a:srgbClr val="CCCCFF"/>
    <a:srgbClr val="9999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0" autoAdjust="0"/>
    <p:restoredTop sz="93620"/>
  </p:normalViewPr>
  <p:slideViewPr>
    <p:cSldViewPr snapToGrid="0">
      <p:cViewPr varScale="1">
        <p:scale>
          <a:sx n="96" d="100"/>
          <a:sy n="96" d="100"/>
        </p:scale>
        <p:origin x="864" y="176"/>
      </p:cViewPr>
      <p:guideLst>
        <p:guide orient="horz" pos="244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D1E1AA-C1B8-4ACA-AF1E-4E19BE5A491E}" type="datetimeFigureOut">
              <a:rPr lang="en-US" smtClean="0"/>
              <a:t>1/30/19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1162050"/>
            <a:ext cx="49212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87D39BE-1C9D-425B-B162-967DCDC4D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61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Front Page of Protocol if Printing</a:t>
            </a: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12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7D39BE-1C9D-425B-B162-967DCDC4D5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90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Suggested Back of Protocol if printing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7D39BE-1C9D-425B-B162-967DCDC4D5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55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704977"/>
            <a:ext cx="8991600" cy="1865376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932883"/>
            <a:ext cx="6801612" cy="1405213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06/07/2018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4CED-45C6-429D-8811-31E72FD21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077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06/07/2018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4CED-45C6-429D-8811-31E72FD21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17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1062228"/>
            <a:ext cx="1298608" cy="5647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7" y="1062228"/>
            <a:ext cx="6198489" cy="56479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06/07/2018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4CED-45C6-429D-8811-31E72FD21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75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E359E-64C9-164D-A9D0-0F1E08BA7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72011"/>
            <a:ext cx="9144000" cy="27059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98DD42-2A6D-3248-B018-258CD24BA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82310"/>
            <a:ext cx="9144000" cy="1876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841C4-865F-8642-B48D-08ABB613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183C72-E57F-46B9-BCEB-729C648F49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70B76-35D1-EA4E-90CF-086FB64C8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BEC1F-1CFD-7A4D-9AC8-3EE94606C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09D016-6232-45FA-8ADB-3E90834674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468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7BDCF-5366-1149-98EC-08320E95A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AD59C-FE15-484D-B125-5CC6117F1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387EF-8364-BF43-A3A1-99AF1D55E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82D76C-BF6E-43E8-873B-134CC4BCD6E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21B08-86BB-B14C-880A-3361FD980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CE014-DA2E-F048-941C-D331050AF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29216-4919-494F-9AC1-61C5CB0EB5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800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C9605-90A3-FE4E-8474-29A623BB5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937704"/>
            <a:ext cx="10515600" cy="32331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7D6DA-9539-B949-89FD-2BE9DD707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01392"/>
            <a:ext cx="10515600" cy="17002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98E1B-B2A2-914D-A52D-2AD21D3DF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322FE2-7464-444D-9888-5625BB0FE0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72827-71D4-7342-BDC6-3628677D9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21B16-7689-3343-813E-811CFF168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4AD74-DAF2-496F-B72F-B69F11F1E8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743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3B792-91D2-A644-A77F-75C882085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5AC4B-B636-8D41-BB3D-6E3D5C7FD5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69042"/>
            <a:ext cx="518160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EEC68-EEC3-4046-95CC-7F5C24F5E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69042"/>
            <a:ext cx="518160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B3605-E47B-7745-A8FB-81377E8D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087D12-84B2-4352-8AE5-95C688A676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70932-6221-454A-AC56-92BB9E72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1BA7A-5CDA-BE49-AB69-7DAD6CE80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8B6EEC-A2BB-4E92-9B5A-5C5DDB3C31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750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6821D-C478-544A-BE2A-A4C98027C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13809"/>
            <a:ext cx="1051560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3704D-20A0-0045-A224-60A5837E1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905318"/>
            <a:ext cx="5157787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F13B43-9431-EC4E-9E54-FB6211E78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839085"/>
            <a:ext cx="5157787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E10781-7FED-7448-A7A4-C5536F1CAB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05318"/>
            <a:ext cx="5183188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7CAC54-C8F3-9548-A54A-CD02AED0EA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39085"/>
            <a:ext cx="5183188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95968D-BBF3-6F46-A28E-061091AB9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6FE2E6-771C-4DAD-902D-0C1B54258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EE65D6-2797-0B4D-B478-B1FB9F4A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33DE23-755D-154C-8ADA-D637083B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6248A-1F4F-4E4F-A01A-F4CEB02FED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449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F6E33-305F-DF45-B215-0B0F06575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EFBF68-B12A-BD4B-9735-E87B8034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9BF9F-A89C-4E23-A223-DF5C266857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3AD17A-8544-C541-BB79-7B280700A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6EFA8-CD86-B844-9C0E-576C36F28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15234-0337-49A4-95AE-B95F409D4D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800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622713-FC6F-D44F-899E-B40BFBBD2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EE7BD2-F12D-4879-A922-C388FEBBCF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78D232-1967-A849-93CC-826025DD2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E68AEC-8E29-C14E-A40B-4353E8F88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26E9C-95F4-40F1-A0CC-05FB89FA5E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623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4C8C-0FC6-574C-B615-1AD68FBE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518160"/>
            <a:ext cx="3932237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D206E-A684-7F4A-BC62-EE542D7E7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19082"/>
            <a:ext cx="6172200" cy="55234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37EA2-D302-204B-9168-001DCDC3A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31720"/>
            <a:ext cx="3932237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27F79-88C9-0146-8939-636E037BA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CCD8D9-253A-4B35-A960-06A965DD6C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4E007-5638-ED45-ADB5-4B634E378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AF0A9-EF1E-B04B-A5C6-F87252467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FCE26-59DD-4B2C-B8BF-163991DABF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87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06/07/2018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4CED-45C6-429D-8811-31E72FD21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691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A6CD8-E062-184D-973D-94D6C4A11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518160"/>
            <a:ext cx="3932237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273F3-45DF-184B-973B-0DD2148BB5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19082"/>
            <a:ext cx="6172200" cy="55234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80A9A0-6165-1140-9D59-C72A18866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31720"/>
            <a:ext cx="3932237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8B55D-EF23-2E42-B565-C06BFC484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87B712-796E-4AAA-9E83-9A6C7240BF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F68597-D062-E44F-A360-48EA984F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A0D24-0887-D447-8A52-A2B467B47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B3BD9A-BDBB-4C7C-93FA-60E2491F18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558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892B9-32B8-8446-BBB0-0449627D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D9A3B6-8EC9-AF49-8E82-26DA0C591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0A5EF-1A28-9F43-81EF-C8862D102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A27E19-A5BB-4136-A2A7-02C5A01C451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7C769-0C2D-9144-9760-73DDD00B8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D77B7-9BDB-8B46-8FF1-F797FC3B2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8F253-E42C-440D-A102-695CD11A4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0433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9BC270-6A5C-C74E-B860-339088BF7B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13808"/>
            <a:ext cx="2628900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253396-3B78-DC43-B500-28F2F4866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13808"/>
            <a:ext cx="7734300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D66DC-3CB7-9344-94EA-6171D952D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D626B-8D38-44B8-AB4C-176A445268B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1/30/19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B3299-9361-0942-ADE1-CE127C47D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62832-8CAF-164C-9BD4-89F643661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5A8B7-1067-4155-BF3F-44ED22BD54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07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704977"/>
            <a:ext cx="8991600" cy="1865376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932793"/>
            <a:ext cx="6801612" cy="1433760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06/07/2018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4CED-45C6-429D-8811-31E72FD21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834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989783"/>
            <a:ext cx="4271771" cy="3515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6" y="2989783"/>
            <a:ext cx="4270247" cy="3515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06/07/2018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4CED-45C6-429D-8811-31E72FD21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53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621891"/>
            <a:ext cx="4270248" cy="7979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562350"/>
            <a:ext cx="4270248" cy="29430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562350"/>
            <a:ext cx="4253484" cy="294301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621891"/>
            <a:ext cx="4270248" cy="7979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06/07/2018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4CED-45C6-429D-8811-31E72FD21B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787418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06/07/2018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4CED-45C6-429D-8811-31E72FD21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94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06/07/2018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4CED-45C6-429D-8811-31E72FD21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3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777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543005"/>
            <a:ext cx="4486656" cy="12936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911962"/>
            <a:ext cx="4815840" cy="5948477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4023240"/>
            <a:ext cx="3794760" cy="2486574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9/25/2017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3" y="7067702"/>
            <a:ext cx="5124797" cy="362712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06/07/2018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4CED-45C6-429D-8811-31E72FD21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32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6095999" cy="777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543005"/>
            <a:ext cx="4494998" cy="1285925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0" y="0"/>
            <a:ext cx="6102097" cy="77724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4023241"/>
            <a:ext cx="3794760" cy="2486575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9/25/2017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3" y="7067702"/>
            <a:ext cx="5124797" cy="362712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06/07/2018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34CED-45C6-429D-8811-31E72FD21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95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1093318"/>
            <a:ext cx="7729728" cy="1347216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989784"/>
            <a:ext cx="7729728" cy="3515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7070658"/>
            <a:ext cx="2753746" cy="3671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9/25/2017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1" y="7067702"/>
            <a:ext cx="5901189" cy="362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06/07/2018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7046976"/>
            <a:ext cx="365760" cy="414528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6B34CED-45C6-429D-8811-31E72FD21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66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DF780C-AD37-5F43-90AD-3A59CCD10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3809"/>
            <a:ext cx="1051560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580E33-EA6A-B148-BC21-43FE4A3B8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9042"/>
            <a:ext cx="1051560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A3292-2EDE-F749-B5DA-B45755C082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7203864"/>
            <a:ext cx="27432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9/25/2017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945C7-0BCE-B545-A328-3437D5050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7203864"/>
            <a:ext cx="41148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06/07/2018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38550-977A-AF46-97C7-AF38FAECD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7203864"/>
            <a:ext cx="27432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34CED-45C6-429D-8811-31E72FD21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9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68FCAB1-E064-9F43-BB89-10AD7EFD9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056" y="1066018"/>
            <a:ext cx="9443803" cy="776862"/>
          </a:xfrm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latin typeface="+mn-lt"/>
              </a:rPr>
              <a:t>Symptomatic and BS &lt;40mg/dL </a:t>
            </a:r>
            <a:r>
              <a:rPr lang="en-US" sz="2400" b="1" dirty="0">
                <a:latin typeface="+mn-lt"/>
                <a:sym typeface="Wingdings" panose="05000000000000000000" pitchFamily="2" charset="2"/>
              </a:rPr>
              <a:t>Notify Provider </a:t>
            </a:r>
            <a:r>
              <a:rPr lang="en-US" sz="1800" b="1" dirty="0">
                <a:latin typeface="+mn-lt"/>
                <a:sym typeface="Wingdings" panose="05000000000000000000" pitchFamily="2" charset="2"/>
              </a:rPr>
              <a:t>	</a:t>
            </a:r>
            <a:br>
              <a:rPr lang="en-US" sz="1800" b="1" dirty="0">
                <a:latin typeface="+mn-lt"/>
                <a:sym typeface="Wingdings" panose="05000000000000000000" pitchFamily="2" charset="2"/>
              </a:rPr>
            </a:br>
            <a:r>
              <a:rPr lang="en-US" sz="1300" b="1" dirty="0">
                <a:latin typeface="+mn-lt"/>
              </a:rPr>
              <a:t>SYMPTOMS OF HYPOGLYCEMIA:</a:t>
            </a:r>
            <a:r>
              <a:rPr lang="en-US" sz="1300" dirty="0">
                <a:latin typeface="+mn-lt"/>
              </a:rPr>
              <a:t> Irritability, tremors, jitteriness, exaggerated Moro reflex, high-pitched cry, seizures, lethargy, floppiness, cyanosis, apnea and poor feeding, tachypnea</a:t>
            </a:r>
            <a:r>
              <a:rPr lang="en-US" sz="1300" b="1" dirty="0">
                <a:latin typeface="+mn-lt"/>
                <a:sym typeface="Wingdings" panose="05000000000000000000" pitchFamily="2" charset="2"/>
              </a:rPr>
              <a:t> </a:t>
            </a:r>
            <a:endParaRPr lang="en-US" sz="1300" dirty="0">
              <a:latin typeface="+mn-lt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261F2B9-3D3D-C547-B22D-97EE7AD052B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80088275"/>
              </p:ext>
            </p:extLst>
          </p:nvPr>
        </p:nvGraphicFramePr>
        <p:xfrm>
          <a:off x="200070" y="2464627"/>
          <a:ext cx="5926070" cy="435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5357">
                  <a:extLst>
                    <a:ext uri="{9D8B030D-6E8A-4147-A177-3AD203B41FA5}">
                      <a16:colId xmlns:a16="http://schemas.microsoft.com/office/drawing/2014/main" val="2766292023"/>
                    </a:ext>
                  </a:extLst>
                </a:gridCol>
                <a:gridCol w="987678">
                  <a:extLst>
                    <a:ext uri="{9D8B030D-6E8A-4147-A177-3AD203B41FA5}">
                      <a16:colId xmlns:a16="http://schemas.microsoft.com/office/drawing/2014/main" val="747989243"/>
                    </a:ext>
                  </a:extLst>
                </a:gridCol>
                <a:gridCol w="987678">
                  <a:extLst>
                    <a:ext uri="{9D8B030D-6E8A-4147-A177-3AD203B41FA5}">
                      <a16:colId xmlns:a16="http://schemas.microsoft.com/office/drawing/2014/main" val="1078293101"/>
                    </a:ext>
                  </a:extLst>
                </a:gridCol>
                <a:gridCol w="1975357">
                  <a:extLst>
                    <a:ext uri="{9D8B030D-6E8A-4147-A177-3AD203B41FA5}">
                      <a16:colId xmlns:a16="http://schemas.microsoft.com/office/drawing/2014/main" val="779774551"/>
                    </a:ext>
                  </a:extLst>
                </a:gridCol>
              </a:tblGrid>
              <a:tr h="38645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Birth to 4 hours of age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160552"/>
                  </a:ext>
                </a:extLst>
              </a:tr>
              <a:tr h="832363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Target glucose  </a:t>
                      </a:r>
                      <a:r>
                        <a:rPr lang="en-US" b="1" u="sng" dirty="0"/>
                        <a:t>&gt;</a:t>
                      </a:r>
                      <a:r>
                        <a:rPr lang="en-US" b="1" dirty="0"/>
                        <a:t> 40mg/dL </a:t>
                      </a:r>
                    </a:p>
                    <a:p>
                      <a:pPr algn="ctr"/>
                      <a:r>
                        <a:rPr lang="en-US" sz="1600" dirty="0"/>
                        <a:t>Screen glucose 30 minutes after 1</a:t>
                      </a:r>
                      <a:r>
                        <a:rPr lang="en-US" sz="1600" baseline="30000" dirty="0"/>
                        <a:t>st</a:t>
                      </a:r>
                      <a:r>
                        <a:rPr lang="en-US" sz="1600" dirty="0"/>
                        <a:t> feeding, </a:t>
                      </a:r>
                    </a:p>
                    <a:p>
                      <a:pPr algn="ctr"/>
                      <a:r>
                        <a:rPr lang="en-US" sz="1600" dirty="0"/>
                        <a:t>between 90-120 minutes of life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22732"/>
                  </a:ext>
                </a:extLst>
              </a:tr>
              <a:tr h="124854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Initial Screen &lt;25mg/dL</a:t>
                      </a:r>
                    </a:p>
                    <a:p>
                      <a:pPr algn="ctr"/>
                      <a:endParaRPr lang="en-US" sz="16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Glucose Gel immediately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Place skin-to-skin and feed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Repeat BG 1 hr after Gel dose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Notify Provider (site specific)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Initial Screen </a:t>
                      </a:r>
                      <a:r>
                        <a:rPr lang="en-US" sz="1400" b="1" u="none" dirty="0"/>
                        <a:t>25-</a:t>
                      </a:r>
                      <a:r>
                        <a:rPr lang="en-US" sz="1400" b="1" dirty="0"/>
                        <a:t>40mg/dL</a:t>
                      </a:r>
                    </a:p>
                    <a:p>
                      <a:pPr algn="ctr"/>
                      <a:endParaRPr lang="en-US" sz="16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Continue feeds q 2-3 hours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Screen glucose level prior to each feed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828074"/>
                  </a:ext>
                </a:extLst>
              </a:tr>
              <a:tr h="1783634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400" b="1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 screen &lt;25mg/dL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                      </a:t>
                      </a:r>
                      <a:endParaRPr lang="en-US" sz="1400" dirty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Gel Gel Immediately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Place 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skin-to-skin and feed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Notify Provider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400" b="1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 screen 25-40mg/dL</a:t>
                      </a:r>
                    </a:p>
                    <a:p>
                      <a:pPr algn="l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Glucose Gel immediately</a:t>
                      </a:r>
                    </a:p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Place skin-to-skin and feed</a:t>
                      </a:r>
                    </a:p>
                    <a:p>
                      <a:pPr marL="182880" indent="-18288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Repeat glucose 1 hr after Gel dose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400" b="1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 screen  &gt;40mg/dL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Continue feeds q2-3hrs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Screen glucose level prior to each feed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395982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8A18417-68BF-1B4F-8778-831AF95A25D3}"/>
              </a:ext>
            </a:extLst>
          </p:cNvPr>
          <p:cNvSpPr/>
          <p:nvPr/>
        </p:nvSpPr>
        <p:spPr>
          <a:xfrm>
            <a:off x="3149312" y="2466628"/>
            <a:ext cx="184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33ED675-BE92-8F42-9E23-9182F879575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74787" y="1772992"/>
            <a:ext cx="114480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ASYMPTOMATIC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b="1" dirty="0"/>
              <a:t>Provide uninterrupted skin to skin care and initiate first feed WITHIN 1</a:t>
            </a:r>
            <a:r>
              <a:rPr lang="en-US" sz="1800" b="1" baseline="30000" dirty="0"/>
              <a:t> </a:t>
            </a:r>
            <a:r>
              <a:rPr lang="en-US" sz="1800" b="1" dirty="0"/>
              <a:t>hour of life</a:t>
            </a:r>
            <a:endParaRPr lang="en-US" sz="1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786ED0-512C-C94D-ACA0-7C2A73AA5005}"/>
              </a:ext>
            </a:extLst>
          </p:cNvPr>
          <p:cNvSpPr txBox="1"/>
          <p:nvPr/>
        </p:nvSpPr>
        <p:spPr>
          <a:xfrm>
            <a:off x="0" y="12088"/>
            <a:ext cx="12192000" cy="984885"/>
          </a:xfrm>
          <a:prstGeom prst="rect">
            <a:avLst/>
          </a:prstGeom>
          <a:solidFill>
            <a:schemeClr val="tx1"/>
          </a:solidFill>
          <a:ln w="38100">
            <a:solidFill>
              <a:srgbClr val="48877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Management of At Risk Newborns for Hypoglycemia (First 24 Hrs of life)</a:t>
            </a:r>
          </a:p>
          <a:p>
            <a:pPr algn="ctr"/>
            <a:r>
              <a:rPr lang="en-US" sz="1700" dirty="0">
                <a:solidFill>
                  <a:schemeClr val="bg1"/>
                </a:solidFill>
              </a:rPr>
              <a:t>“At-risk” defined as: Late Preterm (35-36 6/7 weeks), LGA (&gt;4000gms) , SGA (&lt;2500gms), </a:t>
            </a:r>
          </a:p>
          <a:p>
            <a:pPr algn="ctr"/>
            <a:r>
              <a:rPr lang="en-US" sz="1700" dirty="0">
                <a:solidFill>
                  <a:schemeClr val="bg1"/>
                </a:solidFill>
              </a:rPr>
              <a:t>IDM and/or GDM, Apgar &lt;6 at 1 minute, Maternal Beta Blocker </a:t>
            </a:r>
          </a:p>
        </p:txBody>
      </p:sp>
      <p:graphicFrame>
        <p:nvGraphicFramePr>
          <p:cNvPr id="14" name="Content Placeholder 7">
            <a:extLst>
              <a:ext uri="{FF2B5EF4-FFF2-40B4-BE49-F238E27FC236}">
                <a16:creationId xmlns:a16="http://schemas.microsoft.com/office/drawing/2014/main" id="{B4318134-6050-5145-BF07-E8E32B8D45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7098356"/>
              </p:ext>
            </p:extLst>
          </p:nvPr>
        </p:nvGraphicFramePr>
        <p:xfrm>
          <a:off x="6187073" y="2475630"/>
          <a:ext cx="5788786" cy="443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9595">
                  <a:extLst>
                    <a:ext uri="{9D8B030D-6E8A-4147-A177-3AD203B41FA5}">
                      <a16:colId xmlns:a16="http://schemas.microsoft.com/office/drawing/2014/main" val="2766292023"/>
                    </a:ext>
                  </a:extLst>
                </a:gridCol>
                <a:gridCol w="964798">
                  <a:extLst>
                    <a:ext uri="{9D8B030D-6E8A-4147-A177-3AD203B41FA5}">
                      <a16:colId xmlns:a16="http://schemas.microsoft.com/office/drawing/2014/main" val="747989243"/>
                    </a:ext>
                  </a:extLst>
                </a:gridCol>
                <a:gridCol w="964798">
                  <a:extLst>
                    <a:ext uri="{9D8B030D-6E8A-4147-A177-3AD203B41FA5}">
                      <a16:colId xmlns:a16="http://schemas.microsoft.com/office/drawing/2014/main" val="1078293101"/>
                    </a:ext>
                  </a:extLst>
                </a:gridCol>
                <a:gridCol w="1929595">
                  <a:extLst>
                    <a:ext uri="{9D8B030D-6E8A-4147-A177-3AD203B41FA5}">
                      <a16:colId xmlns:a16="http://schemas.microsoft.com/office/drawing/2014/main" val="779774551"/>
                    </a:ext>
                  </a:extLst>
                </a:gridCol>
              </a:tblGrid>
              <a:tr h="15464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160552"/>
                  </a:ext>
                </a:extLst>
              </a:tr>
              <a:tr h="701443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Target glucose  </a:t>
                      </a:r>
                      <a:r>
                        <a:rPr lang="en-US" b="1" u="sng" dirty="0"/>
                        <a:t>&gt;</a:t>
                      </a:r>
                      <a:r>
                        <a:rPr lang="en-US" b="1" dirty="0"/>
                        <a:t> 45mg/dL</a:t>
                      </a:r>
                      <a:endParaRPr lang="en-US" dirty="0"/>
                    </a:p>
                    <a:p>
                      <a:pPr algn="ctr"/>
                      <a:r>
                        <a:rPr lang="en-US" sz="1600" dirty="0"/>
                        <a:t>Feed newborn every 2-3 hours </a:t>
                      </a:r>
                    </a:p>
                    <a:p>
                      <a:pPr algn="ctr"/>
                      <a:r>
                        <a:rPr lang="en-US" sz="1600" dirty="0"/>
                        <a:t>Check blood glucose before each feed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22732"/>
                  </a:ext>
                </a:extLst>
              </a:tr>
              <a:tr h="11617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1st Screen after 4 hours of </a:t>
                      </a:r>
                    </a:p>
                    <a:p>
                      <a:pPr algn="ctr"/>
                      <a:r>
                        <a:rPr lang="en-US" sz="1400" b="1" dirty="0"/>
                        <a:t>age </a:t>
                      </a:r>
                      <a:r>
                        <a:rPr lang="en-US" sz="1400" b="1" u="sng" dirty="0"/>
                        <a:t>&lt; </a:t>
                      </a:r>
                      <a:r>
                        <a:rPr lang="en-US" sz="1400" b="1" u="none" dirty="0"/>
                        <a:t>35</a:t>
                      </a:r>
                      <a:r>
                        <a:rPr lang="en-US" sz="1400" b="1" dirty="0"/>
                        <a:t>mg/dL</a:t>
                      </a:r>
                    </a:p>
                    <a:p>
                      <a:pPr algn="ctr"/>
                      <a:endParaRPr lang="en-US" sz="900" b="1" dirty="0"/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prstClr val="black"/>
                          </a:solidFill>
                        </a:rPr>
                        <a:t>Glucose Gel immediately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prstClr val="black"/>
                          </a:solidFill>
                        </a:rPr>
                        <a:t>Place skin-to-skin and feed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prstClr val="black"/>
                          </a:solidFill>
                        </a:rPr>
                        <a:t>Repeat BG 1 hr after Gel dose</a:t>
                      </a:r>
                      <a:endParaRPr lang="en-US" sz="1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1st Screen after 4 hours of </a:t>
                      </a:r>
                    </a:p>
                    <a:p>
                      <a:pPr algn="ctr"/>
                      <a:r>
                        <a:rPr lang="en-US" sz="1400" b="1" dirty="0"/>
                        <a:t>age 35-45mg/dL</a:t>
                      </a:r>
                    </a:p>
                    <a:p>
                      <a:pPr algn="ctr"/>
                      <a:endParaRPr lang="en-US" sz="11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Continue feeds q 2-3 hours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Screen glucose level prior to each feed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828074"/>
                  </a:ext>
                </a:extLst>
              </a:tr>
              <a:tr h="1649719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  <a:p>
                      <a:pPr algn="ctr"/>
                      <a:r>
                        <a:rPr lang="en-US" sz="1400" b="1" dirty="0"/>
                        <a:t>2</a:t>
                      </a:r>
                      <a:r>
                        <a:rPr lang="en-US" sz="1400" b="1" baseline="30000" dirty="0"/>
                        <a:t>nd</a:t>
                      </a:r>
                      <a:r>
                        <a:rPr lang="en-US" sz="1400" b="1" dirty="0"/>
                        <a:t> screen &lt;35mg/dL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prstClr val="black"/>
                          </a:solidFill>
                        </a:rPr>
                        <a:t>          </a:t>
                      </a:r>
                      <a:endParaRPr lang="en-US" sz="1200" dirty="0">
                        <a:solidFill>
                          <a:schemeClr val="bg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Glucose Gel immediately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Place skin-to-skin and feed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Repeat glucose 1 hr after Gel dose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Notify Provider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  <a:p>
                      <a:pPr algn="ctr"/>
                      <a:r>
                        <a:rPr lang="en-US" sz="1400" b="1" dirty="0"/>
                        <a:t>2</a:t>
                      </a:r>
                      <a:r>
                        <a:rPr lang="en-US" sz="1400" b="1" baseline="30000" dirty="0"/>
                        <a:t>nd</a:t>
                      </a:r>
                      <a:r>
                        <a:rPr lang="en-US" sz="1400" b="1" dirty="0"/>
                        <a:t> screen 35-44mg/dL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prstClr val="black"/>
                          </a:solidFill>
                        </a:rPr>
                        <a:t>          </a:t>
                      </a:r>
                      <a:endParaRPr lang="en-US" sz="1000" dirty="0">
                        <a:solidFill>
                          <a:schemeClr val="bg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Glucose Gel immediately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Place skin-to-skin and feed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Repeat glucose 1 hr after Gel dose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r>
                        <a:rPr lang="en-US" sz="1400" b="1" dirty="0"/>
                        <a:t>2</a:t>
                      </a:r>
                      <a:r>
                        <a:rPr lang="en-US" sz="1400" b="1" baseline="30000" dirty="0"/>
                        <a:t>nd</a:t>
                      </a:r>
                      <a:r>
                        <a:rPr lang="en-US" sz="1400" b="1" dirty="0"/>
                        <a:t> screen &gt;45mg/dL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prstClr val="black"/>
                          </a:solidFill>
                        </a:rPr>
                        <a:t>          </a:t>
                      </a:r>
                      <a:endParaRPr lang="en-US" sz="1000" dirty="0">
                        <a:solidFill>
                          <a:schemeClr val="bg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Continue feeds q 2-3 hours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Screen glucose level prior to each feed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395982"/>
                  </a:ext>
                </a:extLst>
              </a:tr>
            </a:tbl>
          </a:graphicData>
        </a:graphic>
      </p:graphicFrame>
      <p:pic>
        <p:nvPicPr>
          <p:cNvPr id="15" name="Picture 14" descr="pqcnc_vectorized.png">
            <a:extLst>
              <a:ext uri="{FF2B5EF4-FFF2-40B4-BE49-F238E27FC236}">
                <a16:creationId xmlns:a16="http://schemas.microsoft.com/office/drawing/2014/main" id="{540B7C27-5954-BD49-AC4E-97AD05D849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79" y="128942"/>
            <a:ext cx="1436107" cy="64633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7DD1EC5-EDA3-A346-B62E-14D5A34DA59E}"/>
              </a:ext>
            </a:extLst>
          </p:cNvPr>
          <p:cNvSpPr txBox="1"/>
          <p:nvPr/>
        </p:nvSpPr>
        <p:spPr>
          <a:xfrm>
            <a:off x="10908401" y="14180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chemeClr val="bg1"/>
                </a:solidFill>
              </a:rPr>
              <a:t>Insert your logo here if</a:t>
            </a:r>
          </a:p>
          <a:p>
            <a:r>
              <a:rPr lang="en-US" sz="1200" b="1" i="1" dirty="0">
                <a:solidFill>
                  <a:schemeClr val="bg1"/>
                </a:solidFill>
              </a:rPr>
              <a:t>applicable</a:t>
            </a:r>
          </a:p>
        </p:txBody>
      </p:sp>
      <p:sp>
        <p:nvSpPr>
          <p:cNvPr id="17" name="Octagon 16">
            <a:extLst>
              <a:ext uri="{FF2B5EF4-FFF2-40B4-BE49-F238E27FC236}">
                <a16:creationId xmlns:a16="http://schemas.microsoft.com/office/drawing/2014/main" id="{38F42A15-114F-3D44-B4A4-9ADA35938EFB}"/>
              </a:ext>
            </a:extLst>
          </p:cNvPr>
          <p:cNvSpPr/>
          <p:nvPr/>
        </p:nvSpPr>
        <p:spPr>
          <a:xfrm>
            <a:off x="632940" y="1133097"/>
            <a:ext cx="566965" cy="532322"/>
          </a:xfrm>
          <a:prstGeom prst="octagon">
            <a:avLst/>
          </a:prstGeom>
          <a:solidFill>
            <a:srgbClr val="FF0000">
              <a:alpha val="75000"/>
            </a:srgbClr>
          </a:solidFill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Octagon 17">
            <a:extLst>
              <a:ext uri="{FF2B5EF4-FFF2-40B4-BE49-F238E27FC236}">
                <a16:creationId xmlns:a16="http://schemas.microsoft.com/office/drawing/2014/main" id="{347EFEF1-5B33-9E4B-901B-5A88C4CC41C5}"/>
              </a:ext>
            </a:extLst>
          </p:cNvPr>
          <p:cNvSpPr/>
          <p:nvPr/>
        </p:nvSpPr>
        <p:spPr>
          <a:xfrm>
            <a:off x="11122010" y="1133097"/>
            <a:ext cx="566965" cy="532322"/>
          </a:xfrm>
          <a:prstGeom prst="octagon">
            <a:avLst/>
          </a:prstGeom>
          <a:solidFill>
            <a:srgbClr val="FF0000">
              <a:alpha val="75000"/>
            </a:srgbClr>
          </a:solidFill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047AD5-AF9B-0442-9949-5F6E96DB4A14}"/>
              </a:ext>
            </a:extLst>
          </p:cNvPr>
          <p:cNvSpPr txBox="1"/>
          <p:nvPr/>
        </p:nvSpPr>
        <p:spPr>
          <a:xfrm>
            <a:off x="581477" y="1179548"/>
            <a:ext cx="682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STOP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2F0F79-D79C-7E4F-9C6A-72391FBC537D}"/>
              </a:ext>
            </a:extLst>
          </p:cNvPr>
          <p:cNvSpPr txBox="1"/>
          <p:nvPr/>
        </p:nvSpPr>
        <p:spPr>
          <a:xfrm>
            <a:off x="11064438" y="1179548"/>
            <a:ext cx="682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STOP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797436C-AE6E-DE4F-AB6C-F790128D9972}"/>
              </a:ext>
            </a:extLst>
          </p:cNvPr>
          <p:cNvSpPr/>
          <p:nvPr/>
        </p:nvSpPr>
        <p:spPr>
          <a:xfrm>
            <a:off x="7824655" y="2474612"/>
            <a:ext cx="249818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2200" b="1" dirty="0">
                <a:solidFill>
                  <a:schemeClr val="bg1"/>
                </a:solidFill>
              </a:rPr>
              <a:t>4 to 24 hours of age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9D539FA-E413-D74E-81F8-F9FCF949A4BB}"/>
              </a:ext>
            </a:extLst>
          </p:cNvPr>
          <p:cNvSpPr/>
          <p:nvPr/>
        </p:nvSpPr>
        <p:spPr>
          <a:xfrm>
            <a:off x="0" y="6829455"/>
            <a:ext cx="12192000" cy="797873"/>
          </a:xfrm>
          <a:prstGeom prst="rect">
            <a:avLst/>
          </a:prstGeom>
          <a:solidFill>
            <a:schemeClr val="tx1"/>
          </a:solidFill>
          <a:ln w="38100">
            <a:solidFill>
              <a:srgbClr val="48877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2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D14940-B656-7E44-B93A-13A33604FDA1}"/>
              </a:ext>
            </a:extLst>
          </p:cNvPr>
          <p:cNvSpPr txBox="1"/>
          <p:nvPr/>
        </p:nvSpPr>
        <p:spPr>
          <a:xfrm>
            <a:off x="-696256" y="6997290"/>
            <a:ext cx="12888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1600" b="1" u="sng" dirty="0">
                <a:solidFill>
                  <a:schemeClr val="bg1"/>
                </a:solidFill>
              </a:rPr>
              <a:t>Goal</a:t>
            </a:r>
            <a:r>
              <a:rPr lang="en-US" sz="1600" dirty="0">
                <a:solidFill>
                  <a:schemeClr val="bg1"/>
                </a:solidFill>
              </a:rPr>
              <a:t>: To obtain 3 consecutive glucose values in target range for age in hours :   Birth to 4 hours of age 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u="sng" dirty="0">
                <a:solidFill>
                  <a:schemeClr val="bg1"/>
                </a:solidFill>
              </a:rPr>
              <a:t>&gt;</a:t>
            </a:r>
            <a:r>
              <a:rPr lang="en-US" sz="1600" b="1" dirty="0">
                <a:solidFill>
                  <a:schemeClr val="bg1"/>
                </a:solidFill>
              </a:rPr>
              <a:t> 40   and    </a:t>
            </a:r>
            <a:r>
              <a:rPr lang="en-US" sz="1600" dirty="0">
                <a:solidFill>
                  <a:schemeClr val="bg1"/>
                </a:solidFill>
              </a:rPr>
              <a:t>4 to 24 hours of age</a:t>
            </a:r>
            <a:r>
              <a:rPr lang="en-US" sz="1600" b="1" dirty="0">
                <a:solidFill>
                  <a:schemeClr val="bg1"/>
                </a:solidFill>
              </a:rPr>
              <a:t>  </a:t>
            </a:r>
            <a:r>
              <a:rPr lang="en-US" sz="1600" b="1" u="sng" dirty="0">
                <a:solidFill>
                  <a:schemeClr val="bg1"/>
                </a:solidFill>
              </a:rPr>
              <a:t>&gt;</a:t>
            </a:r>
            <a:r>
              <a:rPr lang="en-US" sz="1600" b="1" dirty="0">
                <a:solidFill>
                  <a:schemeClr val="bg1"/>
                </a:solidFill>
              </a:rPr>
              <a:t>45</a:t>
            </a:r>
          </a:p>
          <a:p>
            <a:pPr marL="0" lvl="2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418DFA4-A081-8C4E-821B-CE78743FC070}"/>
              </a:ext>
            </a:extLst>
          </p:cNvPr>
          <p:cNvSpPr/>
          <p:nvPr/>
        </p:nvSpPr>
        <p:spPr>
          <a:xfrm>
            <a:off x="10452923" y="7590257"/>
            <a:ext cx="178125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latin typeface="Helvetica" pitchFamily="2" charset="0"/>
              </a:rPr>
              <a:t>Adapted from AAP, 2011 </a:t>
            </a:r>
            <a:endParaRPr lang="en-US" sz="1100" dirty="0"/>
          </a:p>
        </p:txBody>
      </p:sp>
      <p:sp>
        <p:nvSpPr>
          <p:cNvPr id="25" name="Star: 5 Points 23">
            <a:extLst>
              <a:ext uri="{FF2B5EF4-FFF2-40B4-BE49-F238E27FC236}">
                <a16:creationId xmlns:a16="http://schemas.microsoft.com/office/drawing/2014/main" id="{44B333B7-FA70-014E-BEF0-63A346451E5E}"/>
              </a:ext>
            </a:extLst>
          </p:cNvPr>
          <p:cNvSpPr/>
          <p:nvPr/>
        </p:nvSpPr>
        <p:spPr>
          <a:xfrm>
            <a:off x="1524086" y="2896669"/>
            <a:ext cx="268854" cy="258101"/>
          </a:xfrm>
          <a:prstGeom prst="star5">
            <a:avLst/>
          </a:prstGeom>
          <a:solidFill>
            <a:schemeClr val="bg1"/>
          </a:solidFill>
          <a:ln>
            <a:solidFill>
              <a:srgbClr val="4887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6" name="Star: 5 Points 23">
            <a:extLst>
              <a:ext uri="{FF2B5EF4-FFF2-40B4-BE49-F238E27FC236}">
                <a16:creationId xmlns:a16="http://schemas.microsoft.com/office/drawing/2014/main" id="{240341F6-8B02-0644-B52E-64DF13B6B48A}"/>
              </a:ext>
            </a:extLst>
          </p:cNvPr>
          <p:cNvSpPr/>
          <p:nvPr/>
        </p:nvSpPr>
        <p:spPr>
          <a:xfrm>
            <a:off x="7469926" y="2960529"/>
            <a:ext cx="268854" cy="258101"/>
          </a:xfrm>
          <a:prstGeom prst="star5">
            <a:avLst/>
          </a:prstGeom>
          <a:solidFill>
            <a:schemeClr val="bg1"/>
          </a:solidFill>
          <a:ln>
            <a:solidFill>
              <a:srgbClr val="4887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7" name="Arrow: Down 19">
            <a:extLst>
              <a:ext uri="{FF2B5EF4-FFF2-40B4-BE49-F238E27FC236}">
                <a16:creationId xmlns:a16="http://schemas.microsoft.com/office/drawing/2014/main" id="{07206EB9-EE76-5541-9BD8-43D9BEA4E5F8}"/>
              </a:ext>
            </a:extLst>
          </p:cNvPr>
          <p:cNvSpPr/>
          <p:nvPr/>
        </p:nvSpPr>
        <p:spPr>
          <a:xfrm>
            <a:off x="1331400" y="3983990"/>
            <a:ext cx="215312" cy="192797"/>
          </a:xfrm>
          <a:prstGeom prst="downArrow">
            <a:avLst/>
          </a:prstGeom>
          <a:solidFill>
            <a:srgbClr val="D5E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8" name="Arrow: Down 19">
            <a:extLst>
              <a:ext uri="{FF2B5EF4-FFF2-40B4-BE49-F238E27FC236}">
                <a16:creationId xmlns:a16="http://schemas.microsoft.com/office/drawing/2014/main" id="{04392F7F-5D85-284C-95A2-E54F1BE749A6}"/>
              </a:ext>
            </a:extLst>
          </p:cNvPr>
          <p:cNvSpPr/>
          <p:nvPr/>
        </p:nvSpPr>
        <p:spPr>
          <a:xfrm>
            <a:off x="4417157" y="3979310"/>
            <a:ext cx="215312" cy="192797"/>
          </a:xfrm>
          <a:prstGeom prst="downArrow">
            <a:avLst/>
          </a:prstGeom>
          <a:solidFill>
            <a:srgbClr val="D5E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Arrow: Down 19">
            <a:extLst>
              <a:ext uri="{FF2B5EF4-FFF2-40B4-BE49-F238E27FC236}">
                <a16:creationId xmlns:a16="http://schemas.microsoft.com/office/drawing/2014/main" id="{E80CF679-7EEA-D34B-97A9-39C5E9D562CE}"/>
              </a:ext>
            </a:extLst>
          </p:cNvPr>
          <p:cNvSpPr/>
          <p:nvPr/>
        </p:nvSpPr>
        <p:spPr>
          <a:xfrm>
            <a:off x="2894251" y="3690880"/>
            <a:ext cx="510121" cy="371836"/>
          </a:xfrm>
          <a:prstGeom prst="downArrow">
            <a:avLst/>
          </a:prstGeom>
          <a:solidFill>
            <a:srgbClr val="D5E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D5E805"/>
              </a:solidFill>
            </a:endParaRPr>
          </a:p>
        </p:txBody>
      </p:sp>
      <p:sp>
        <p:nvSpPr>
          <p:cNvPr id="30" name="Arrow: Down 19">
            <a:extLst>
              <a:ext uri="{FF2B5EF4-FFF2-40B4-BE49-F238E27FC236}">
                <a16:creationId xmlns:a16="http://schemas.microsoft.com/office/drawing/2014/main" id="{6E48A30C-A9BE-7E42-9FAC-1FEB73B99A5D}"/>
              </a:ext>
            </a:extLst>
          </p:cNvPr>
          <p:cNvSpPr/>
          <p:nvPr/>
        </p:nvSpPr>
        <p:spPr>
          <a:xfrm>
            <a:off x="2908044" y="4737242"/>
            <a:ext cx="510121" cy="371836"/>
          </a:xfrm>
          <a:prstGeom prst="downArrow">
            <a:avLst/>
          </a:prstGeom>
          <a:solidFill>
            <a:srgbClr val="D5E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Arrow: Down 19">
            <a:extLst>
              <a:ext uri="{FF2B5EF4-FFF2-40B4-BE49-F238E27FC236}">
                <a16:creationId xmlns:a16="http://schemas.microsoft.com/office/drawing/2014/main" id="{40E790A2-951A-E345-8818-CE0C97CC312A}"/>
              </a:ext>
            </a:extLst>
          </p:cNvPr>
          <p:cNvSpPr/>
          <p:nvPr/>
        </p:nvSpPr>
        <p:spPr>
          <a:xfrm>
            <a:off x="1067793" y="5460774"/>
            <a:ext cx="215312" cy="192797"/>
          </a:xfrm>
          <a:prstGeom prst="downArrow">
            <a:avLst/>
          </a:prstGeom>
          <a:solidFill>
            <a:srgbClr val="D5E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Arrow: Down 19">
            <a:extLst>
              <a:ext uri="{FF2B5EF4-FFF2-40B4-BE49-F238E27FC236}">
                <a16:creationId xmlns:a16="http://schemas.microsoft.com/office/drawing/2014/main" id="{1B0A67CE-E6BF-3F4B-BAFF-2C3E4AC732CF}"/>
              </a:ext>
            </a:extLst>
          </p:cNvPr>
          <p:cNvSpPr/>
          <p:nvPr/>
        </p:nvSpPr>
        <p:spPr>
          <a:xfrm>
            <a:off x="3060680" y="5456066"/>
            <a:ext cx="215312" cy="192797"/>
          </a:xfrm>
          <a:prstGeom prst="downArrow">
            <a:avLst/>
          </a:prstGeom>
          <a:solidFill>
            <a:srgbClr val="D5E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" name="Arrow: Down 19">
            <a:extLst>
              <a:ext uri="{FF2B5EF4-FFF2-40B4-BE49-F238E27FC236}">
                <a16:creationId xmlns:a16="http://schemas.microsoft.com/office/drawing/2014/main" id="{632AF2BA-4A86-DE40-A300-C183935A462F}"/>
              </a:ext>
            </a:extLst>
          </p:cNvPr>
          <p:cNvSpPr/>
          <p:nvPr/>
        </p:nvSpPr>
        <p:spPr>
          <a:xfrm>
            <a:off x="4886967" y="5456066"/>
            <a:ext cx="215312" cy="192797"/>
          </a:xfrm>
          <a:prstGeom prst="downArrow">
            <a:avLst/>
          </a:prstGeom>
          <a:solidFill>
            <a:srgbClr val="D5E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4" name="Arrow: Down 19">
            <a:extLst>
              <a:ext uri="{FF2B5EF4-FFF2-40B4-BE49-F238E27FC236}">
                <a16:creationId xmlns:a16="http://schemas.microsoft.com/office/drawing/2014/main" id="{5ACD8CA3-E4D0-144F-9154-5ADCF509F991}"/>
              </a:ext>
            </a:extLst>
          </p:cNvPr>
          <p:cNvSpPr/>
          <p:nvPr/>
        </p:nvSpPr>
        <p:spPr>
          <a:xfrm>
            <a:off x="8839346" y="3683188"/>
            <a:ext cx="510121" cy="371836"/>
          </a:xfrm>
          <a:prstGeom prst="downArrow">
            <a:avLst/>
          </a:prstGeom>
          <a:solidFill>
            <a:srgbClr val="D5E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Arrow: Down 19">
            <a:extLst>
              <a:ext uri="{FF2B5EF4-FFF2-40B4-BE49-F238E27FC236}">
                <a16:creationId xmlns:a16="http://schemas.microsoft.com/office/drawing/2014/main" id="{F9DACC9A-F5AC-5F44-9B77-A00D5AA1AD79}"/>
              </a:ext>
            </a:extLst>
          </p:cNvPr>
          <p:cNvSpPr/>
          <p:nvPr/>
        </p:nvSpPr>
        <p:spPr>
          <a:xfrm>
            <a:off x="8839346" y="4790570"/>
            <a:ext cx="510121" cy="371836"/>
          </a:xfrm>
          <a:prstGeom prst="downArrow">
            <a:avLst/>
          </a:prstGeom>
          <a:solidFill>
            <a:srgbClr val="D5E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Arrow: Down 19">
            <a:extLst>
              <a:ext uri="{FF2B5EF4-FFF2-40B4-BE49-F238E27FC236}">
                <a16:creationId xmlns:a16="http://schemas.microsoft.com/office/drawing/2014/main" id="{A651B0C5-63EA-E74D-A6E8-EB5CE52F0B36}"/>
              </a:ext>
            </a:extLst>
          </p:cNvPr>
          <p:cNvSpPr/>
          <p:nvPr/>
        </p:nvSpPr>
        <p:spPr>
          <a:xfrm>
            <a:off x="6993863" y="5393538"/>
            <a:ext cx="215312" cy="192797"/>
          </a:xfrm>
          <a:prstGeom prst="downArrow">
            <a:avLst/>
          </a:prstGeom>
          <a:solidFill>
            <a:srgbClr val="D5E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Arrow: Down 19">
            <a:extLst>
              <a:ext uri="{FF2B5EF4-FFF2-40B4-BE49-F238E27FC236}">
                <a16:creationId xmlns:a16="http://schemas.microsoft.com/office/drawing/2014/main" id="{4B8C9EB4-63FF-D74C-8FCC-6CEF65209DFB}"/>
              </a:ext>
            </a:extLst>
          </p:cNvPr>
          <p:cNvSpPr/>
          <p:nvPr/>
        </p:nvSpPr>
        <p:spPr>
          <a:xfrm>
            <a:off x="8986750" y="5402278"/>
            <a:ext cx="215312" cy="192797"/>
          </a:xfrm>
          <a:prstGeom prst="downArrow">
            <a:avLst/>
          </a:prstGeom>
          <a:solidFill>
            <a:srgbClr val="D5E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Arrow: Down 19">
            <a:extLst>
              <a:ext uri="{FF2B5EF4-FFF2-40B4-BE49-F238E27FC236}">
                <a16:creationId xmlns:a16="http://schemas.microsoft.com/office/drawing/2014/main" id="{E39FD34A-D7D7-844D-8E63-A8D5A6C572CD}"/>
              </a:ext>
            </a:extLst>
          </p:cNvPr>
          <p:cNvSpPr/>
          <p:nvPr/>
        </p:nvSpPr>
        <p:spPr>
          <a:xfrm>
            <a:off x="10761082" y="5393537"/>
            <a:ext cx="215312" cy="192797"/>
          </a:xfrm>
          <a:prstGeom prst="downArrow">
            <a:avLst/>
          </a:prstGeom>
          <a:solidFill>
            <a:srgbClr val="D5E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Arrow: Down 19">
            <a:extLst>
              <a:ext uri="{FF2B5EF4-FFF2-40B4-BE49-F238E27FC236}">
                <a16:creationId xmlns:a16="http://schemas.microsoft.com/office/drawing/2014/main" id="{C73260BE-AA31-3542-A9E3-2F0671BACD5D}"/>
              </a:ext>
            </a:extLst>
          </p:cNvPr>
          <p:cNvSpPr/>
          <p:nvPr/>
        </p:nvSpPr>
        <p:spPr>
          <a:xfrm>
            <a:off x="7469926" y="4151266"/>
            <a:ext cx="215312" cy="192797"/>
          </a:xfrm>
          <a:prstGeom prst="downArrow">
            <a:avLst/>
          </a:prstGeom>
          <a:solidFill>
            <a:srgbClr val="D5E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Arrow: Down 19">
            <a:extLst>
              <a:ext uri="{FF2B5EF4-FFF2-40B4-BE49-F238E27FC236}">
                <a16:creationId xmlns:a16="http://schemas.microsoft.com/office/drawing/2014/main" id="{498C1569-B195-B049-AC1C-86FDB7825949}"/>
              </a:ext>
            </a:extLst>
          </p:cNvPr>
          <p:cNvSpPr/>
          <p:nvPr/>
        </p:nvSpPr>
        <p:spPr>
          <a:xfrm>
            <a:off x="10444561" y="4151265"/>
            <a:ext cx="215312" cy="192797"/>
          </a:xfrm>
          <a:prstGeom prst="downArrow">
            <a:avLst/>
          </a:prstGeom>
          <a:solidFill>
            <a:srgbClr val="D5E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04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142839D-74F3-194A-BB14-33520D8EF1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55" b="8100"/>
          <a:stretch/>
        </p:blipFill>
        <p:spPr>
          <a:xfrm>
            <a:off x="133407" y="518984"/>
            <a:ext cx="7974640" cy="6199514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ABE76B-DA07-844D-85B7-62E73085EC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649282"/>
              </p:ext>
            </p:extLst>
          </p:nvPr>
        </p:nvGraphicFramePr>
        <p:xfrm>
          <a:off x="8250195" y="2228499"/>
          <a:ext cx="3872694" cy="273311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936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6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16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 dirty="0">
                          <a:effectLst/>
                        </a:rPr>
                        <a:t>Birth Weight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 dirty="0">
                          <a:effectLst/>
                        </a:rPr>
                        <a:t>mL to administer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63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 u="sng" dirty="0">
                          <a:effectLst/>
                        </a:rPr>
                        <a:t>&lt; </a:t>
                      </a:r>
                      <a:r>
                        <a:rPr lang="en-US" sz="1400" dirty="0">
                          <a:effectLst/>
                        </a:rPr>
                        <a:t>2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 kg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 dirty="0">
                          <a:effectLst/>
                        </a:rPr>
                        <a:t>1 mL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63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 dirty="0">
                          <a:effectLst/>
                        </a:rPr>
                        <a:t>&gt; 2 </a:t>
                      </a:r>
                      <a:r>
                        <a:rPr lang="mr-IN" sz="1400" dirty="0">
                          <a:effectLst/>
                        </a:rPr>
                        <a:t>–</a:t>
                      </a:r>
                      <a:r>
                        <a:rPr lang="en-US" sz="1400" dirty="0">
                          <a:effectLst/>
                        </a:rPr>
                        <a:t> 2.5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kg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 dirty="0">
                          <a:effectLst/>
                        </a:rPr>
                        <a:t>1.25 mL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63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 dirty="0">
                          <a:effectLst/>
                        </a:rPr>
                        <a:t>&gt;</a:t>
                      </a:r>
                      <a:r>
                        <a:rPr lang="en-US" sz="1400" baseline="0" dirty="0">
                          <a:effectLst/>
                        </a:rPr>
                        <a:t> 2.5 </a:t>
                      </a:r>
                      <a:r>
                        <a:rPr lang="mr-IN" sz="1400" baseline="0" dirty="0">
                          <a:effectLst/>
                        </a:rPr>
                        <a:t>–</a:t>
                      </a:r>
                      <a:r>
                        <a:rPr lang="en-US" sz="1400" baseline="0" dirty="0">
                          <a:effectLst/>
                        </a:rPr>
                        <a:t> 3</a:t>
                      </a:r>
                      <a:r>
                        <a:rPr lang="en-US" sz="1400" dirty="0">
                          <a:effectLst/>
                        </a:rPr>
                        <a:t> kg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 dirty="0">
                          <a:effectLst/>
                        </a:rPr>
                        <a:t>1.5 mL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63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 dirty="0">
                          <a:effectLst/>
                        </a:rPr>
                        <a:t>&gt; 3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mr-IN" sz="1400" baseline="0" dirty="0">
                          <a:effectLst/>
                        </a:rPr>
                        <a:t>–</a:t>
                      </a:r>
                      <a:r>
                        <a:rPr lang="en-US" sz="1400" baseline="0" dirty="0">
                          <a:effectLst/>
                        </a:rPr>
                        <a:t> 3.5 kg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 dirty="0">
                          <a:effectLst/>
                        </a:rPr>
                        <a:t>1.75</a:t>
                      </a:r>
                      <a:r>
                        <a:rPr lang="en-US" sz="1400" baseline="0" dirty="0">
                          <a:effectLst/>
                        </a:rPr>
                        <a:t> mL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63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 dirty="0">
                          <a:effectLst/>
                        </a:rPr>
                        <a:t>&gt; 3.5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mr-IN" sz="1400" baseline="0" dirty="0">
                          <a:effectLst/>
                        </a:rPr>
                        <a:t>–</a:t>
                      </a:r>
                      <a:r>
                        <a:rPr lang="en-US" sz="1400" baseline="0" dirty="0">
                          <a:effectLst/>
                        </a:rPr>
                        <a:t> 4 </a:t>
                      </a:r>
                      <a:r>
                        <a:rPr lang="en-US" sz="1400" dirty="0">
                          <a:effectLst/>
                        </a:rPr>
                        <a:t>kg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 dirty="0">
                          <a:effectLst/>
                        </a:rPr>
                        <a:t>2 mL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63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 dirty="0">
                          <a:effectLst/>
                        </a:rPr>
                        <a:t>&gt; 4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mr-IN" sz="1400" baseline="0" dirty="0">
                          <a:effectLst/>
                        </a:rPr>
                        <a:t>–</a:t>
                      </a:r>
                      <a:r>
                        <a:rPr lang="en-US" sz="1400" baseline="0" dirty="0">
                          <a:effectLst/>
                        </a:rPr>
                        <a:t> 4.5</a:t>
                      </a:r>
                      <a:r>
                        <a:rPr lang="en-US" sz="1400" dirty="0">
                          <a:effectLst/>
                        </a:rPr>
                        <a:t> kg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 dirty="0">
                          <a:effectLst/>
                        </a:rPr>
                        <a:t>2.25 mL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63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 dirty="0">
                          <a:effectLst/>
                        </a:rPr>
                        <a:t>&gt; 4.5 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mr-IN" sz="1400" baseline="0" dirty="0">
                          <a:effectLst/>
                        </a:rPr>
                        <a:t>–</a:t>
                      </a:r>
                      <a:r>
                        <a:rPr lang="en-US" sz="1400" baseline="0" dirty="0">
                          <a:effectLst/>
                        </a:rPr>
                        <a:t> 5</a:t>
                      </a:r>
                      <a:r>
                        <a:rPr lang="en-US" sz="1400" dirty="0">
                          <a:effectLst/>
                        </a:rPr>
                        <a:t>  kg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400" dirty="0">
                          <a:effectLst/>
                        </a:rPr>
                        <a:t>2.5 mL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B77CBDDA-8AC0-A54F-B49B-E561F1549640}"/>
              </a:ext>
            </a:extLst>
          </p:cNvPr>
          <p:cNvSpPr/>
          <p:nvPr/>
        </p:nvSpPr>
        <p:spPr>
          <a:xfrm>
            <a:off x="8202930" y="909565"/>
            <a:ext cx="41427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40% ORAL GLUCOSE GEL DOSING CHART</a:t>
            </a:r>
          </a:p>
          <a:p>
            <a:pPr algn="ctr"/>
            <a:r>
              <a:rPr lang="en-US" b="1" dirty="0"/>
              <a:t> </a:t>
            </a:r>
            <a:r>
              <a:rPr lang="en-US" b="1" i="1" dirty="0"/>
              <a:t>Recommended dose = 0.5mL/kg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EDFBCF-031E-B344-8981-0441ECD6756B}"/>
              </a:ext>
            </a:extLst>
          </p:cNvPr>
          <p:cNvSpPr txBox="1"/>
          <p:nvPr/>
        </p:nvSpPr>
        <p:spPr>
          <a:xfrm>
            <a:off x="8563232" y="5256843"/>
            <a:ext cx="3559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L IMITS:</a:t>
            </a:r>
            <a:br>
              <a:rPr lang="en-US" i="1" dirty="0"/>
            </a:br>
            <a:r>
              <a:rPr lang="en-US" i="1" dirty="0"/>
              <a:t>1 dose per hour</a:t>
            </a:r>
            <a:br>
              <a:rPr lang="en-US" i="1" dirty="0"/>
            </a:br>
            <a:r>
              <a:rPr lang="en-US" i="1" dirty="0"/>
              <a:t>3 total doses per infant 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796DBE-CD53-D940-B3A5-C6837BE211BF}"/>
              </a:ext>
            </a:extLst>
          </p:cNvPr>
          <p:cNvSpPr/>
          <p:nvPr/>
        </p:nvSpPr>
        <p:spPr>
          <a:xfrm>
            <a:off x="9237336" y="1832895"/>
            <a:ext cx="24913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latin typeface="Helvetica" pitchFamily="2" charset="0"/>
              </a:rPr>
              <a:t>(200 mg glucose / kg / dose) </a:t>
            </a:r>
            <a:endParaRPr lang="en-US" sz="1400" i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6333284-94D3-D642-ABC8-06109088FA1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220" y="6718498"/>
            <a:ext cx="902698" cy="79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57888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{35587F45-DFD5-C542-8F9F-3DD193048A78}tf10001120</Template>
  <TotalTime>4926</TotalTime>
  <Words>468</Words>
  <Application>Microsoft Macintosh PowerPoint</Application>
  <PresentationFormat>Custom</PresentationFormat>
  <Paragraphs>100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Arial</vt:lpstr>
      <vt:lpstr>Calibri</vt:lpstr>
      <vt:lpstr>Calibri Light</vt:lpstr>
      <vt:lpstr>Gill Sans MT</vt:lpstr>
      <vt:lpstr>Helvetica</vt:lpstr>
      <vt:lpstr>Mangal</vt:lpstr>
      <vt:lpstr>Wingdings</vt:lpstr>
      <vt:lpstr>Parcel</vt:lpstr>
      <vt:lpstr>Office Theme</vt:lpstr>
      <vt:lpstr>Symptomatic and BS &lt;40mg/dL Notify Provider   SYMPTOMS OF HYPOGLYCEMIA: Irritability, tremors, jitteriness, exaggerated Moro reflex, high-pitched cry, seizures, lethargy, floppiness, cyanosis, apnea and poor feeding, tachypnea 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Brooke Walll</dc:creator>
  <cp:lastModifiedBy>Jodi DeJoseph</cp:lastModifiedBy>
  <cp:revision>353</cp:revision>
  <cp:lastPrinted>2019-01-23T23:12:28Z</cp:lastPrinted>
  <dcterms:created xsi:type="dcterms:W3CDTF">2016-08-08T19:45:23Z</dcterms:created>
  <dcterms:modified xsi:type="dcterms:W3CDTF">2019-01-30T15:01:12Z</dcterms:modified>
</cp:coreProperties>
</file>